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handoutMasterIdLst>
    <p:handoutMasterId r:id="rId17"/>
  </p:handoutMasterIdLst>
  <p:sldIdLst>
    <p:sldId id="256" r:id="rId2"/>
    <p:sldId id="269" r:id="rId3"/>
    <p:sldId id="270" r:id="rId4"/>
    <p:sldId id="266" r:id="rId5"/>
    <p:sldId id="262" r:id="rId6"/>
    <p:sldId id="265" r:id="rId7"/>
    <p:sldId id="271" r:id="rId8"/>
    <p:sldId id="259" r:id="rId9"/>
    <p:sldId id="261" r:id="rId10"/>
    <p:sldId id="263" r:id="rId11"/>
    <p:sldId id="267" r:id="rId12"/>
    <p:sldId id="268" r:id="rId13"/>
    <p:sldId id="257" r:id="rId14"/>
    <p:sldId id="258" r:id="rId1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1714" autoAdjust="0"/>
  </p:normalViewPr>
  <p:slideViewPr>
    <p:cSldViewPr snapToGrid="0">
      <p:cViewPr varScale="1">
        <p:scale>
          <a:sx n="95" d="100"/>
          <a:sy n="95" d="100"/>
        </p:scale>
        <p:origin x="88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A0FAA4B-F813-4E91-9FF8-BEEE81C89748}" type="datetimeFigureOut">
              <a:rPr lang="lv-LV" smtClean="0"/>
              <a:t>26.08.2019</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02F4D1F-A1C7-4883-B9C4-E725017464B5}" type="slidenum">
              <a:rPr lang="lv-LV" smtClean="0"/>
              <a:t>‹#›</a:t>
            </a:fld>
            <a:endParaRPr lang="lv-LV"/>
          </a:p>
        </p:txBody>
      </p:sp>
    </p:spTree>
    <p:extLst>
      <p:ext uri="{BB962C8B-B14F-4D97-AF65-F5344CB8AC3E}">
        <p14:creationId xmlns:p14="http://schemas.microsoft.com/office/powerpoint/2010/main" val="1202102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1E8665F-C8CE-4FD8-A0DF-AA60E62BF1ED}" type="datetimeFigureOut">
              <a:rPr lang="lv-LV" smtClean="0"/>
              <a:t>26.08.2019</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10368E5-FF54-4560-9D15-13BAC20D0B34}" type="slidenum">
              <a:rPr lang="lv-LV" smtClean="0"/>
              <a:t>‹#›</a:t>
            </a:fld>
            <a:endParaRPr lang="lv-LV"/>
          </a:p>
        </p:txBody>
      </p:sp>
    </p:spTree>
    <p:extLst>
      <p:ext uri="{BB962C8B-B14F-4D97-AF65-F5344CB8AC3E}">
        <p14:creationId xmlns:p14="http://schemas.microsoft.com/office/powerpoint/2010/main" val="105172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1</a:t>
            </a:fld>
            <a:endParaRPr lang="lv-LV"/>
          </a:p>
        </p:txBody>
      </p:sp>
    </p:spTree>
    <p:extLst>
      <p:ext uri="{BB962C8B-B14F-4D97-AF65-F5344CB8AC3E}">
        <p14:creationId xmlns:p14="http://schemas.microsoft.com/office/powerpoint/2010/main" val="112484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11</a:t>
            </a:fld>
            <a:endParaRPr lang="lv-LV"/>
          </a:p>
        </p:txBody>
      </p:sp>
    </p:spTree>
    <p:extLst>
      <p:ext uri="{BB962C8B-B14F-4D97-AF65-F5344CB8AC3E}">
        <p14:creationId xmlns:p14="http://schemas.microsoft.com/office/powerpoint/2010/main" val="376831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ITZAC mājaslapā ir</a:t>
            </a:r>
            <a:r>
              <a:rPr lang="lv-LV" baseline="0" dirty="0" smtClean="0"/>
              <a:t> atrodama studentiem noderīgas instrukcijas/pamācības, kā arī kontaktinformācija, kur vērsties problēmu gadījumā.</a:t>
            </a:r>
          </a:p>
          <a:p>
            <a:endParaRPr lang="lv-LV" baseline="0" dirty="0" smtClean="0"/>
          </a:p>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13</a:t>
            </a:fld>
            <a:endParaRPr lang="lv-LV"/>
          </a:p>
        </p:txBody>
      </p:sp>
    </p:spTree>
    <p:extLst>
      <p:ext uri="{BB962C8B-B14F-4D97-AF65-F5344CB8AC3E}">
        <p14:creationId xmlns:p14="http://schemas.microsoft.com/office/powerpoint/2010/main" val="118810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14</a:t>
            </a:fld>
            <a:endParaRPr lang="lv-LV"/>
          </a:p>
        </p:txBody>
      </p:sp>
    </p:spTree>
    <p:extLst>
      <p:ext uri="{BB962C8B-B14F-4D97-AF65-F5344CB8AC3E}">
        <p14:creationId xmlns:p14="http://schemas.microsoft.com/office/powerpoint/2010/main" val="382602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smtClean="0"/>
              <a:t>LLU</a:t>
            </a:r>
            <a:r>
              <a:rPr lang="lv-LV" baseline="0" dirty="0" smtClean="0"/>
              <a:t> IS – savus personas datu apskate, t.sk. ar studiju procesu saistītos datus (lekciju sarakstu, sekmes, aptaujas);</a:t>
            </a:r>
          </a:p>
          <a:p>
            <a:pPr marL="228600" indent="-228600">
              <a:buAutoNum type="arabicPeriod"/>
            </a:pPr>
            <a:r>
              <a:rPr lang="lv-LV" baseline="0" dirty="0" smtClean="0"/>
              <a:t>E-studiju sistēma – vide, kurā tiek izvietoti ar studiju kursu saistošie materiāli un iespēja iesniegt un kārtot studiju pārbaudījumus elektroniski.</a:t>
            </a:r>
          </a:p>
          <a:p>
            <a:pPr marL="228600" indent="-228600">
              <a:buAutoNum type="arabicPeriod"/>
            </a:pPr>
            <a:r>
              <a:rPr lang="lv-LV" baseline="0" dirty="0" smtClean="0"/>
              <a:t>E-pasts – speciāls studentam piešķirtā LLU e-pasta adrese, studiju procesu saistītas informācijas saņemšanai un komunikācijai; </a:t>
            </a:r>
          </a:p>
          <a:p>
            <a:pPr marL="228600" indent="-228600">
              <a:buAutoNum type="arabicPeriod"/>
            </a:pPr>
            <a:r>
              <a:rPr lang="lv-LV" baseline="0" dirty="0" smtClean="0"/>
              <a:t>LLU iekštīkls – mini LLU portāls, kurā tiek izvietota ar studiju procesu aktuālā informācija, kas paredzēta tikai studentiem;</a:t>
            </a:r>
          </a:p>
          <a:p>
            <a:pPr marL="228600" indent="-228600">
              <a:buAutoNum type="arabicPeriod"/>
            </a:pPr>
            <a:r>
              <a:rPr lang="lv-LV" baseline="0" dirty="0" smtClean="0"/>
              <a:t>Bezvadu internets – LLU pārvaldībā esošais bezvadu tīkls, studiju procesa nodrošināšanai.</a:t>
            </a:r>
          </a:p>
          <a:p>
            <a:pPr marL="228600" indent="-228600">
              <a:buAutoNum type="arabicPeriod"/>
            </a:pPr>
            <a:r>
              <a:rPr lang="lv-LV" baseline="0" dirty="0" smtClean="0"/>
              <a:t>LLU FB e-grāmatu, e-žurnālu datu bāzes – iespēja piekļūt pie e-grāmatu un e-žurnālu datu bāzēm ārpus LLU tīkla.</a:t>
            </a:r>
          </a:p>
          <a:p>
            <a:pPr marL="228600" indent="-228600">
              <a:buAutoNum type="arabicPeriod"/>
            </a:pPr>
            <a:r>
              <a:rPr lang="lv-LV" baseline="0" dirty="0" smtClean="0"/>
              <a:t>PRIMO </a:t>
            </a:r>
            <a:r>
              <a:rPr lang="lv-LV" baseline="0" dirty="0" err="1" smtClean="0"/>
              <a:t>Discovery</a:t>
            </a:r>
            <a:r>
              <a:rPr lang="lv-LV" baseline="0" dirty="0" smtClean="0"/>
              <a:t> – meklēšanas rīks </a:t>
            </a:r>
            <a:r>
              <a:rPr lang="lv-LV" sz="1200" b="0" i="0" kern="1200" dirty="0" smtClean="0">
                <a:solidFill>
                  <a:schemeClr val="tx1"/>
                </a:solidFill>
                <a:effectLst/>
                <a:latin typeface="+mn-lt"/>
                <a:ea typeface="+mn-ea"/>
                <a:cs typeface="+mn-cs"/>
              </a:rPr>
              <a:t>abonētajās un brīvpieejas tiešsaistes datubāzēs, Valsts nozīmes bibliotēku elektroniskajā kopkatalogā, LLU bibliotēkas veidotajās datubāzēs.</a:t>
            </a:r>
            <a:r>
              <a:rPr lang="lv-LV" sz="1200" b="0" i="0" kern="1200" baseline="0" dirty="0" smtClean="0">
                <a:solidFill>
                  <a:schemeClr val="tx1"/>
                </a:solidFill>
                <a:effectLst/>
                <a:latin typeface="+mn-lt"/>
                <a:ea typeface="+mn-ea"/>
                <a:cs typeface="+mn-cs"/>
              </a:rPr>
              <a:t> Iespēja studentiem </a:t>
            </a:r>
            <a:r>
              <a:rPr lang="lv-LV" sz="1200" b="0" i="0" kern="1200" dirty="0" smtClean="0">
                <a:solidFill>
                  <a:schemeClr val="tx1"/>
                </a:solidFill>
                <a:effectLst/>
                <a:latin typeface="+mn-lt"/>
                <a:ea typeface="+mn-ea"/>
                <a:cs typeface="+mn-cs"/>
              </a:rPr>
              <a:t>apskatītu savu lietotāja kontu un pagarinātu izsniegumu termiņus.</a:t>
            </a:r>
            <a:r>
              <a:rPr lang="lv-LV" sz="1200" b="0" i="0" kern="1200" baseline="0" dirty="0" smtClean="0">
                <a:solidFill>
                  <a:schemeClr val="tx1"/>
                </a:solidFill>
                <a:effectLst/>
                <a:latin typeface="+mn-lt"/>
                <a:ea typeface="+mn-ea"/>
                <a:cs typeface="+mn-cs"/>
              </a:rPr>
              <a:t> t.sk.</a:t>
            </a:r>
            <a:r>
              <a:rPr lang="lv-LV" dirty="0" smtClean="0"/>
              <a:t/>
            </a:r>
            <a:br>
              <a:rPr lang="lv-LV" dirty="0" smtClean="0"/>
            </a:br>
            <a:r>
              <a:rPr lang="lv-LV" sz="1200" b="0" i="0" kern="1200" dirty="0" smtClean="0">
                <a:solidFill>
                  <a:schemeClr val="tx1"/>
                </a:solidFill>
                <a:effectLst/>
                <a:latin typeface="+mn-lt"/>
                <a:ea typeface="+mn-ea"/>
                <a:cs typeface="+mn-cs"/>
              </a:rPr>
              <a:t>- pasūtītu katalogā esošos izdevumus, </a:t>
            </a:r>
            <a:r>
              <a:rPr lang="lv-LV" dirty="0" smtClean="0"/>
              <a:t/>
            </a:r>
            <a:br>
              <a:rPr lang="lv-LV" dirty="0" smtClean="0"/>
            </a:br>
            <a:r>
              <a:rPr lang="lv-LV" sz="1200" b="0" i="0" kern="1200" dirty="0" smtClean="0">
                <a:solidFill>
                  <a:schemeClr val="tx1"/>
                </a:solidFill>
                <a:effectLst/>
                <a:latin typeface="+mn-lt"/>
                <a:ea typeface="+mn-ea"/>
                <a:cs typeface="+mn-cs"/>
              </a:rPr>
              <a:t>- piekļūtu pilnajiem tekstiem abonētajās tiešsaistes datubāzēs, </a:t>
            </a:r>
            <a:r>
              <a:rPr lang="lv-LV" dirty="0" smtClean="0"/>
              <a:t/>
            </a:r>
            <a:br>
              <a:rPr lang="lv-LV" dirty="0" smtClean="0"/>
            </a:br>
            <a:r>
              <a:rPr lang="lv-LV" sz="1200" b="0" i="0" kern="1200" dirty="0" smtClean="0">
                <a:solidFill>
                  <a:schemeClr val="tx1"/>
                </a:solidFill>
                <a:effectLst/>
                <a:latin typeface="+mn-lt"/>
                <a:ea typeface="+mn-ea"/>
                <a:cs typeface="+mn-cs"/>
              </a:rPr>
              <a:t>- saglabātu savus meklēšanas rezultātus. </a:t>
            </a:r>
            <a:endParaRPr lang="lv-LV" baseline="0" dirty="0" smtClean="0"/>
          </a:p>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2</a:t>
            </a:fld>
            <a:endParaRPr lang="lv-LV"/>
          </a:p>
        </p:txBody>
      </p:sp>
    </p:spTree>
    <p:extLst>
      <p:ext uri="{BB962C8B-B14F-4D97-AF65-F5344CB8AC3E}">
        <p14:creationId xmlns:p14="http://schemas.microsoft.com/office/powerpoint/2010/main" val="187774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Sākot</a:t>
            </a:r>
            <a:r>
              <a:rPr lang="lv-LV" baseline="0" dirty="0" smtClean="0"/>
              <a:t> no šī gada lietotājvārdu un parole tiek izsniegta studentiem reizē ar Studiju līgumu.</a:t>
            </a:r>
          </a:p>
          <a:p>
            <a:r>
              <a:rPr lang="lv-LV" baseline="0" dirty="0" smtClean="0"/>
              <a:t>Visām informācijas sistēmām ir viena piekļuve informācija (Lietotājvārds un parole). Mainīt paroli var pats students caur LLU IS, vai nākot uz pili 112. kabinetu vai telefoniski zvanot 63005668. Kontaktinformācija ir atrodama arī LLU IS lapā.</a:t>
            </a:r>
          </a:p>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3</a:t>
            </a:fld>
            <a:endParaRPr lang="lv-LV"/>
          </a:p>
        </p:txBody>
      </p:sp>
    </p:spTree>
    <p:extLst>
      <p:ext uri="{BB962C8B-B14F-4D97-AF65-F5344CB8AC3E}">
        <p14:creationId xmlns:p14="http://schemas.microsoft.com/office/powerpoint/2010/main" val="306458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Visas saites</a:t>
            </a:r>
            <a:r>
              <a:rPr lang="lv-LV" baseline="0" dirty="0" smtClean="0"/>
              <a:t> atrodamas LLU portāla augšējā izvēlnē. Par pieslēgšanos bezvadu internetam tālāk slaidos.</a:t>
            </a:r>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4</a:t>
            </a:fld>
            <a:endParaRPr lang="lv-LV"/>
          </a:p>
        </p:txBody>
      </p:sp>
    </p:spTree>
    <p:extLst>
      <p:ext uri="{BB962C8B-B14F-4D97-AF65-F5344CB8AC3E}">
        <p14:creationId xmlns:p14="http://schemas.microsoft.com/office/powerpoint/2010/main" val="24844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5</a:t>
            </a:fld>
            <a:endParaRPr lang="lv-LV"/>
          </a:p>
        </p:txBody>
      </p:sp>
    </p:spTree>
    <p:extLst>
      <p:ext uri="{BB962C8B-B14F-4D97-AF65-F5344CB8AC3E}">
        <p14:creationId xmlns:p14="http://schemas.microsoft.com/office/powerpoint/2010/main" val="108232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Piekļuves</a:t>
            </a:r>
            <a:r>
              <a:rPr lang="lv-LV" baseline="0" dirty="0" smtClean="0"/>
              <a:t> informāciju nevienam citam nedodam. </a:t>
            </a:r>
          </a:p>
          <a:p>
            <a:r>
              <a:rPr lang="lv-LV" baseline="0" dirty="0" smtClean="0"/>
              <a:t>Ja students savu piekļuves informāciju nodod kādam citam, kurš ar tiem ir datortīklā ir veicis kādas aizliegtas darbības, tad atbildīgs būs tas, kas nodevis savu piekļuves informāciju.</a:t>
            </a:r>
          </a:p>
          <a:p>
            <a:r>
              <a:rPr lang="lv-LV" baseline="0" dirty="0" smtClean="0"/>
              <a:t> </a:t>
            </a:r>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6</a:t>
            </a:fld>
            <a:endParaRPr lang="lv-LV"/>
          </a:p>
        </p:txBody>
      </p:sp>
    </p:spTree>
    <p:extLst>
      <p:ext uri="{BB962C8B-B14F-4D97-AF65-F5344CB8AC3E}">
        <p14:creationId xmlns:p14="http://schemas.microsoft.com/office/powerpoint/2010/main" val="37520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smtClean="0"/>
              <a:t>Lite</a:t>
            </a:r>
            <a:r>
              <a:rPr lang="lv-LV" dirty="0" smtClean="0"/>
              <a:t> – nodrošina pilnu piekļuvi LLU </a:t>
            </a:r>
            <a:r>
              <a:rPr lang="lv-LV" dirty="0" err="1" smtClean="0"/>
              <a:t>intranetam</a:t>
            </a:r>
            <a:r>
              <a:rPr lang="lv-LV" dirty="0" smtClean="0"/>
              <a:t> (iekšējiem tīkla resursiem) Autentifikācija</a:t>
            </a:r>
            <a:r>
              <a:rPr lang="lv-LV" baseline="0" dirty="0" smtClean="0"/>
              <a:t> - wpa2-</a:t>
            </a:r>
            <a:r>
              <a:rPr lang="lv-LV" baseline="0" dirty="0" err="1" smtClean="0"/>
              <a:t>enterprise</a:t>
            </a:r>
            <a:r>
              <a:rPr lang="lv-LV" baseline="0" dirty="0" smtClean="0"/>
              <a:t>.</a:t>
            </a:r>
            <a:endParaRPr lang="lv-LV" dirty="0" smtClean="0"/>
          </a:p>
          <a:p>
            <a:r>
              <a:rPr lang="lv-LV" dirty="0" err="1" smtClean="0"/>
              <a:t>Edu_guest</a:t>
            </a:r>
            <a:r>
              <a:rPr lang="lv-LV" dirty="0" smtClean="0"/>
              <a:t> – ierobežota piekļuve LLU </a:t>
            </a:r>
            <a:r>
              <a:rPr lang="lv-LV" dirty="0" err="1" smtClean="0"/>
              <a:t>intranetam</a:t>
            </a:r>
            <a:r>
              <a:rPr lang="lv-LV" dirty="0" smtClean="0"/>
              <a:t> .</a:t>
            </a:r>
            <a:r>
              <a:rPr lang="lv-LV" baseline="0" dirty="0" smtClean="0"/>
              <a:t> Autentifikācija – autentifikācijas portālu.</a:t>
            </a:r>
            <a:endParaRPr lang="lv-LV" dirty="0" smtClean="0"/>
          </a:p>
          <a:p>
            <a:r>
              <a:rPr lang="lv-LV" dirty="0" err="1" smtClean="0"/>
              <a:t>Eduroam</a:t>
            </a:r>
            <a:r>
              <a:rPr lang="lv-LV" dirty="0" smtClean="0"/>
              <a:t> ir starptautisks viesabonēšanas pakalpojums lietotājiem pētniecībā, augstākā izglītībā un tālākizglītībā. Tas nodrošina pētniekiem, skolotājiem un studentiem ērtu un drošu piekļuvi tīklam, apmeklējot iestādi, kas nav viņu pašu. Piemēram var pieslēgties ar LU, TRU, RSU lietotāju kontiem. Autentifikācija</a:t>
            </a:r>
            <a:r>
              <a:rPr lang="lv-LV" baseline="0" dirty="0" smtClean="0"/>
              <a:t> - wpa2-</a:t>
            </a:r>
            <a:r>
              <a:rPr lang="lv-LV" baseline="0" dirty="0" err="1" smtClean="0"/>
              <a:t>enterprise</a:t>
            </a:r>
            <a:r>
              <a:rPr lang="lv-LV" baseline="0" dirty="0" smtClean="0"/>
              <a:t>.</a:t>
            </a:r>
          </a:p>
          <a:p>
            <a:r>
              <a:rPr lang="lv-LV" baseline="0" dirty="0" smtClean="0"/>
              <a:t>Katrās dienesta viesnīcās ir nozīmēta atbildīgā persona par LLU nodrošinātā interneta apkalpošanu. Problēmu gadījumā jāvēršas pie pārvaldnieces vai dežurantes.</a:t>
            </a:r>
          </a:p>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8</a:t>
            </a:fld>
            <a:endParaRPr lang="lv-LV"/>
          </a:p>
        </p:txBody>
      </p:sp>
    </p:spTree>
    <p:extLst>
      <p:ext uri="{BB962C8B-B14F-4D97-AF65-F5344CB8AC3E}">
        <p14:creationId xmlns:p14="http://schemas.microsoft.com/office/powerpoint/2010/main" val="329411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LLU dienesta viesnīcās bezvadu tīkla piekļuves punkti 2.4 GHz frekvencē izmanto 3, 5, 8, 13 kanālus.  Ja privātajos bezvadu maršrutētājos izmanto tos pašus kanālus, LLU bezvadu tīklu ātrums var samazināties vai arī nekorekti darboties (veidojas aiztures). Lūdzu privātajos bezvadu maršrutētājos izmantot citus (ieteicams 1 vai 11) kanālus.</a:t>
            </a:r>
          </a:p>
          <a:p>
            <a:endParaRPr lang="lv-LV" dirty="0" smtClean="0"/>
          </a:p>
          <a:p>
            <a:r>
              <a:rPr lang="lv-LV" sz="1200" kern="1200" dirty="0" smtClean="0">
                <a:solidFill>
                  <a:schemeClr val="tx1"/>
                </a:solidFill>
                <a:effectLst/>
                <a:latin typeface="+mn-lt"/>
                <a:ea typeface="+mn-ea"/>
                <a:cs typeface="+mn-cs"/>
              </a:rPr>
              <a:t>Bezvadu tīkls strādā gan 2,4 GHz, gan 5 GHz </a:t>
            </a:r>
            <a:r>
              <a:rPr lang="lv-LV" sz="1200" kern="1200" dirty="0" err="1" smtClean="0">
                <a:solidFill>
                  <a:schemeClr val="tx1"/>
                </a:solidFill>
                <a:effectLst/>
                <a:latin typeface="+mn-lt"/>
                <a:ea typeface="+mn-ea"/>
                <a:cs typeface="+mn-cs"/>
              </a:rPr>
              <a:t>Wi-Fi</a:t>
            </a:r>
            <a:r>
              <a:rPr lang="lv-LV" sz="1200" kern="1200" dirty="0" smtClean="0">
                <a:solidFill>
                  <a:schemeClr val="tx1"/>
                </a:solidFill>
                <a:effectLst/>
                <a:latin typeface="+mn-lt"/>
                <a:ea typeface="+mn-ea"/>
                <a:cs typeface="+mn-cs"/>
              </a:rPr>
              <a:t> frekvencē. Būtu ieteicams izmantot 5 </a:t>
            </a:r>
            <a:r>
              <a:rPr lang="lv-LV" sz="1200" kern="1200" dirty="0" err="1" smtClean="0">
                <a:solidFill>
                  <a:schemeClr val="tx1"/>
                </a:solidFill>
                <a:effectLst/>
                <a:latin typeface="+mn-lt"/>
                <a:ea typeface="+mn-ea"/>
                <a:cs typeface="+mn-cs"/>
              </a:rPr>
              <a:t>Ghz</a:t>
            </a:r>
            <a:r>
              <a:rPr lang="lv-LV" sz="1200" kern="1200" dirty="0" smtClean="0">
                <a:solidFill>
                  <a:schemeClr val="tx1"/>
                </a:solidFill>
                <a:effectLst/>
                <a:latin typeface="+mn-lt"/>
                <a:ea typeface="+mn-ea"/>
                <a:cs typeface="+mn-cs"/>
              </a:rPr>
              <a:t>, jo konkrētajā </a:t>
            </a:r>
            <a:r>
              <a:rPr lang="lv-LV" sz="1200" kern="1200" dirty="0" err="1" smtClean="0">
                <a:solidFill>
                  <a:schemeClr val="tx1"/>
                </a:solidFill>
                <a:effectLst/>
                <a:latin typeface="+mn-lt"/>
                <a:ea typeface="+mn-ea"/>
                <a:cs typeface="+mn-cs"/>
              </a:rPr>
              <a:t>Wi-Fi</a:t>
            </a:r>
            <a:r>
              <a:rPr lang="lv-LV" sz="1200" kern="1200" dirty="0" smtClean="0">
                <a:solidFill>
                  <a:schemeClr val="tx1"/>
                </a:solidFill>
                <a:effectLst/>
                <a:latin typeface="+mn-lt"/>
                <a:ea typeface="+mn-ea"/>
                <a:cs typeface="+mn-cs"/>
              </a:rPr>
              <a:t> frekvencē būs mazāk lietotāju un interferenču, tāpēc dati tiks pārraidīti ātrāk. Īpaši aktuāli tas ir dienesta viesnīcās, kur ir ļoti noslogota 2,4 GHz frekvence.</a:t>
            </a:r>
          </a:p>
          <a:p>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9</a:t>
            </a:fld>
            <a:endParaRPr lang="lv-LV"/>
          </a:p>
        </p:txBody>
      </p:sp>
    </p:spTree>
    <p:extLst>
      <p:ext uri="{BB962C8B-B14F-4D97-AF65-F5344CB8AC3E}">
        <p14:creationId xmlns:p14="http://schemas.microsoft.com/office/powerpoint/2010/main" val="299904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Ja dienesta viesnīcās bezvadu piekļuves punkti, kas atrodas blakus,  raida vienā kanālā,</a:t>
            </a:r>
            <a:r>
              <a:rPr lang="lv-LV" baseline="0" dirty="0" smtClean="0"/>
              <a:t> tad viens otram traucē – interneta tīkla paketes tiek zaudētas, nestrādā korekti autentifikācija, nevar pieslēgties pie tīkla</a:t>
            </a:r>
            <a:endParaRPr lang="lv-LV" dirty="0"/>
          </a:p>
        </p:txBody>
      </p:sp>
      <p:sp>
        <p:nvSpPr>
          <p:cNvPr id="4" name="Slide Number Placeholder 3"/>
          <p:cNvSpPr>
            <a:spLocks noGrp="1"/>
          </p:cNvSpPr>
          <p:nvPr>
            <p:ph type="sldNum" sz="quarter" idx="10"/>
          </p:nvPr>
        </p:nvSpPr>
        <p:spPr/>
        <p:txBody>
          <a:bodyPr/>
          <a:lstStyle/>
          <a:p>
            <a:fld id="{310368E5-FF54-4560-9D15-13BAC20D0B34}" type="slidenum">
              <a:rPr lang="lv-LV" smtClean="0"/>
              <a:t>10</a:t>
            </a:fld>
            <a:endParaRPr lang="lv-LV"/>
          </a:p>
        </p:txBody>
      </p:sp>
    </p:spTree>
    <p:extLst>
      <p:ext uri="{BB962C8B-B14F-4D97-AF65-F5344CB8AC3E}">
        <p14:creationId xmlns:p14="http://schemas.microsoft.com/office/powerpoint/2010/main" val="374356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73ED76-63FE-49D2-8FA1-1CBBE10EF417}"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5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C4C73-1BA2-4DE4-96F0-1BB580911771}"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42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EFB71-D163-4269-A929-8DAE48EC29C2}"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494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8328A-2C24-44AE-BE10-AF53A363E4BC}"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3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066EE-C55A-49B5-A977-CFCD08B7E8A3}"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96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181A3-AC33-4EE7-97EA-7C11F728ADC8}"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56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9E29E-F224-44D2-BEC6-BE66BB7D4EE9}"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151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E267F-4A9A-4448-9BE8-26DB80D779AA}"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0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4EC984-ECF8-47EA-BB10-8F82C9EFEB1B}"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83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6AEE8-F5ED-42CE-AA1E-CD226FDB8C9F}" type="datetime1">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EB17CC-DF68-4A09-A4B3-67BC6AA27C64}"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0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9BE39-CC09-47C1-84DE-8260C4108B94}" type="datetime1">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30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A302B6-3F6E-4C5D-B865-1E97C945B9E8}" type="datetime1">
              <a:rPr lang="en-US" smtClean="0"/>
              <a:t>8/26/2019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40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2BA4A-58F7-4124-B31E-11CE542B382E}" type="datetime1">
              <a:rPr lang="en-US" smtClean="0"/>
              <a:t>8/26/2019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3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CB93C-D297-4E69-B594-369E9EA3E3E5}"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66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9E4EA-85EB-454D-9F34-309D01CB55B2}" type="datetime1">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079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8BA207-812C-4E60-9E05-5DC97D547D81}" type="datetime1">
              <a:rPr lang="en-US" smtClean="0"/>
              <a:t>8/26/2019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3615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lu.lv/llu-informativa-sistem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LLU informācijas sistēmu resursu lietošanas instrukcija</a:t>
            </a:r>
            <a:endParaRPr lang="lv-LV"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p:cNvPicPr>
            <a:picLocks noChangeAspect="1"/>
          </p:cNvPicPr>
          <p:nvPr/>
        </p:nvPicPr>
        <p:blipFill>
          <a:blip r:embed="rId3"/>
          <a:stretch>
            <a:fillRect/>
          </a:stretch>
        </p:blipFill>
        <p:spPr>
          <a:xfrm>
            <a:off x="9274002" y="3940002"/>
            <a:ext cx="2917998" cy="2917998"/>
          </a:xfrm>
          <a:prstGeom prst="rect">
            <a:avLst/>
          </a:prstGeom>
        </p:spPr>
      </p:pic>
    </p:spTree>
    <p:extLst>
      <p:ext uri="{BB962C8B-B14F-4D97-AF65-F5344CB8AC3E}">
        <p14:creationId xmlns:p14="http://schemas.microsoft.com/office/powerpoint/2010/main" val="3045568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Problēma</a:t>
            </a:r>
            <a:endParaRPr lang="lv-LV" dirty="0"/>
          </a:p>
        </p:txBody>
      </p:sp>
      <p:sp>
        <p:nvSpPr>
          <p:cNvPr id="3" name="Content Placeholder 2"/>
          <p:cNvSpPr>
            <a:spLocks noGrp="1"/>
          </p:cNvSpPr>
          <p:nvPr>
            <p:ph idx="1"/>
          </p:nvPr>
        </p:nvSpPr>
        <p:spPr/>
        <p:txBody>
          <a:bodyPr/>
          <a:lstStyle/>
          <a:p>
            <a:endParaRPr lang="lv-LV"/>
          </a:p>
        </p:txBody>
      </p:sp>
      <p:pic>
        <p:nvPicPr>
          <p:cNvPr id="6" name="Picture 5"/>
          <p:cNvPicPr>
            <a:picLocks noChangeAspect="1"/>
          </p:cNvPicPr>
          <p:nvPr/>
        </p:nvPicPr>
        <p:blipFill>
          <a:blip r:embed="rId3"/>
          <a:stretch>
            <a:fillRect/>
          </a:stretch>
        </p:blipFill>
        <p:spPr>
          <a:xfrm>
            <a:off x="-420029" y="238710"/>
            <a:ext cx="12206868" cy="8187076"/>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83881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Labā prakse</a:t>
            </a:r>
            <a:endParaRPr lang="lv-LV" dirty="0"/>
          </a:p>
        </p:txBody>
      </p:sp>
      <p:sp>
        <p:nvSpPr>
          <p:cNvPr id="3" name="Content Placeholder 2"/>
          <p:cNvSpPr>
            <a:spLocks noGrp="1"/>
          </p:cNvSpPr>
          <p:nvPr>
            <p:ph idx="1"/>
          </p:nvPr>
        </p:nvSpPr>
        <p:spPr/>
        <p:txBody>
          <a:bodyPr/>
          <a:lstStyle/>
          <a:p>
            <a:endParaRPr lang="lv-LV"/>
          </a:p>
        </p:txBody>
      </p:sp>
      <p:pic>
        <p:nvPicPr>
          <p:cNvPr id="7" name="Picture 6"/>
          <p:cNvPicPr>
            <a:picLocks noChangeAspect="1"/>
          </p:cNvPicPr>
          <p:nvPr/>
        </p:nvPicPr>
        <p:blipFill>
          <a:blip r:embed="rId3"/>
          <a:stretch>
            <a:fillRect/>
          </a:stretch>
        </p:blipFill>
        <p:spPr>
          <a:xfrm>
            <a:off x="677334" y="1147339"/>
            <a:ext cx="12029770" cy="666635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3768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Bezvadu </a:t>
            </a:r>
            <a:r>
              <a:rPr lang="lv-LV" dirty="0" smtClean="0"/>
              <a:t>tīkls 5 </a:t>
            </a:r>
            <a:r>
              <a:rPr lang="lv-LV" dirty="0"/>
              <a:t>GHz </a:t>
            </a:r>
          </a:p>
        </p:txBody>
      </p:sp>
      <p:sp>
        <p:nvSpPr>
          <p:cNvPr id="3" name="Content Placeholder 2"/>
          <p:cNvSpPr>
            <a:spLocks noGrp="1"/>
          </p:cNvSpPr>
          <p:nvPr>
            <p:ph idx="1"/>
          </p:nvPr>
        </p:nvSpPr>
        <p:spPr>
          <a:xfrm>
            <a:off x="677334" y="2160589"/>
            <a:ext cx="9437510" cy="3880773"/>
          </a:xfrm>
        </p:spPr>
        <p:txBody>
          <a:bodyPr/>
          <a:lstStyle/>
          <a:p>
            <a:pPr marL="0" indent="0">
              <a:buNone/>
            </a:pPr>
            <a:r>
              <a:rPr lang="lv-LV" sz="3600" b="1" dirty="0">
                <a:solidFill>
                  <a:srgbClr val="00B0F0"/>
                </a:solidFill>
              </a:rPr>
              <a:t>Ieteicams izmantot </a:t>
            </a:r>
            <a:r>
              <a:rPr lang="lv-LV" sz="3600" b="1" dirty="0" smtClean="0">
                <a:solidFill>
                  <a:srgbClr val="00B0F0"/>
                </a:solidFill>
              </a:rPr>
              <a:t> 5 </a:t>
            </a:r>
            <a:r>
              <a:rPr lang="lv-LV" sz="3600" b="1" dirty="0">
                <a:solidFill>
                  <a:srgbClr val="00B0F0"/>
                </a:solidFill>
              </a:rPr>
              <a:t>GHz </a:t>
            </a:r>
            <a:r>
              <a:rPr lang="lv-LV" sz="3600" b="1" dirty="0" smtClean="0">
                <a:solidFill>
                  <a:srgbClr val="00B0F0"/>
                </a:solidFill>
              </a:rPr>
              <a:t> frekvence</a:t>
            </a:r>
            <a:endParaRPr lang="lv-LV" sz="3600" b="1" dirty="0">
              <a:solidFill>
                <a:srgbClr val="00B0F0"/>
              </a:solidFill>
            </a:endParaRPr>
          </a:p>
          <a:p>
            <a:pPr>
              <a:buFont typeface="Wingdings" panose="05000000000000000000" pitchFamily="2" charset="2"/>
              <a:buChar char="Ø"/>
            </a:pPr>
            <a:endParaRPr lang="lv-LV" dirty="0" smtClean="0">
              <a:solidFill>
                <a:schemeClr val="tx1"/>
              </a:solidFill>
            </a:endParaRPr>
          </a:p>
          <a:p>
            <a:r>
              <a:rPr lang="lv-LV" sz="2000" dirty="0" smtClean="0">
                <a:solidFill>
                  <a:schemeClr val="tx1"/>
                </a:solidFill>
              </a:rPr>
              <a:t>Mazāk </a:t>
            </a:r>
            <a:r>
              <a:rPr lang="lv-LV" sz="2000" dirty="0">
                <a:solidFill>
                  <a:schemeClr val="tx1"/>
                </a:solidFill>
              </a:rPr>
              <a:t>lietotāju un interferenču, tāpēc dati tiks pārraidīti ātrāk.</a:t>
            </a:r>
            <a:endParaRPr lang="lv-LV" sz="2000" dirty="0"/>
          </a:p>
          <a:p>
            <a:r>
              <a:rPr lang="lv-LV" sz="2000" dirty="0">
                <a:solidFill>
                  <a:schemeClr val="tx1"/>
                </a:solidFill>
              </a:rPr>
              <a:t>Īpaši aktuāli tas ir dienesta viesnīcās, kur ir ļoti noslogota 2,4 GHz frekvence</a:t>
            </a:r>
            <a:endParaRPr lang="lv-LV" sz="2000" dirty="0"/>
          </a:p>
          <a:p>
            <a:pPr>
              <a:buFont typeface="Wingdings" panose="05000000000000000000" pitchFamily="2" charset="2"/>
              <a:buChar char="Ø"/>
            </a:pPr>
            <a:endParaRPr lang="lv-LV" dirty="0">
              <a:solidFill>
                <a:schemeClr val="tx1"/>
              </a:solidFill>
            </a:endParaRPr>
          </a:p>
          <a:p>
            <a:pPr>
              <a:buFont typeface="Wingdings" panose="05000000000000000000" pitchFamily="2" charset="2"/>
              <a:buChar char="Ø"/>
            </a:pPr>
            <a:endParaRPr lang="lv-LV"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87217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lstStyle/>
          <a:p>
            <a:r>
              <a:rPr lang="lv-LV" dirty="0" smtClean="0"/>
              <a:t>Kur griezties pēc palīdzības</a:t>
            </a:r>
            <a:endParaRPr lang="lv-LV" dirty="0"/>
          </a:p>
        </p:txBody>
      </p:sp>
      <p:sp>
        <p:nvSpPr>
          <p:cNvPr id="3" name="Content Placeholder 2"/>
          <p:cNvSpPr>
            <a:spLocks noGrp="1"/>
          </p:cNvSpPr>
          <p:nvPr>
            <p:ph idx="1"/>
          </p:nvPr>
        </p:nvSpPr>
        <p:spPr>
          <a:xfrm>
            <a:off x="677334" y="1549400"/>
            <a:ext cx="8596668" cy="4491963"/>
          </a:xfrm>
        </p:spPr>
        <p:txBody>
          <a:bodyPr/>
          <a:lstStyle/>
          <a:p>
            <a:r>
              <a:rPr lang="lv-LV" sz="2000" dirty="0" smtClean="0"/>
              <a:t>IT un Zinātniskā aprīkojuma mājas lapā </a:t>
            </a:r>
            <a:r>
              <a:rPr lang="lv-LV" sz="2000" b="1" u="sng" dirty="0" smtClean="0">
                <a:solidFill>
                  <a:srgbClr val="FF0000"/>
                </a:solidFill>
              </a:rPr>
              <a:t>http</a:t>
            </a:r>
            <a:r>
              <a:rPr lang="lv-LV" sz="2000" b="1" u="sng" dirty="0">
                <a:solidFill>
                  <a:srgbClr val="FF0000"/>
                </a:solidFill>
              </a:rPr>
              <a:t>://www.itzac.llu.lv</a:t>
            </a:r>
            <a:r>
              <a:rPr lang="lv-LV" sz="2000" b="1" u="sng" dirty="0" smtClean="0">
                <a:solidFill>
                  <a:srgbClr val="FF0000"/>
                </a:solidFill>
              </a:rPr>
              <a:t>/</a:t>
            </a:r>
          </a:p>
          <a:p>
            <a:r>
              <a:rPr lang="lv-LV" sz="2000" dirty="0"/>
              <a:t>IT un Zinātniskā </a:t>
            </a:r>
            <a:r>
              <a:rPr lang="lv-LV" sz="2000" dirty="0" smtClean="0"/>
              <a:t>aprīkojuma centrā – pilī 112. kabinetā vai zvanot uz 63005668;</a:t>
            </a:r>
          </a:p>
          <a:p>
            <a:r>
              <a:rPr lang="lv-LV" sz="2000" dirty="0" smtClean="0"/>
              <a:t>Rakstot uz e-pastu</a:t>
            </a:r>
            <a:r>
              <a:rPr lang="lv-LV" sz="2000" u="sng" dirty="0" smtClean="0"/>
              <a:t> </a:t>
            </a:r>
            <a:r>
              <a:rPr lang="lv-LV" sz="2000" b="1" u="sng" dirty="0" smtClean="0">
                <a:solidFill>
                  <a:srgbClr val="FF0000"/>
                </a:solidFill>
              </a:rPr>
              <a:t>itzac@llu.lv </a:t>
            </a:r>
            <a:r>
              <a:rPr lang="lv-LV" sz="2000" dirty="0" smtClean="0"/>
              <a:t>vai </a:t>
            </a:r>
            <a:r>
              <a:rPr lang="lv-LV" sz="2000" b="1" u="sng" dirty="0" smtClean="0">
                <a:solidFill>
                  <a:srgbClr val="FF0000"/>
                </a:solidFill>
              </a:rPr>
              <a:t>itdrosiba@llu.lv</a:t>
            </a:r>
            <a:r>
              <a:rPr lang="lv-LV" sz="2000" dirty="0" smtClean="0">
                <a:solidFill>
                  <a:srgbClr val="FF0000"/>
                </a:solidFill>
              </a:rPr>
              <a:t>;</a:t>
            </a:r>
          </a:p>
          <a:p>
            <a:r>
              <a:rPr lang="lv-LV" sz="2000" dirty="0" smtClean="0"/>
              <a:t>Dienesta viesnīcās pie nozīmētā administratora vai pārvaldnieces.</a:t>
            </a:r>
          </a:p>
          <a:p>
            <a:endParaRPr lang="lv-LV" dirty="0"/>
          </a:p>
        </p:txBody>
      </p:sp>
      <p:pic>
        <p:nvPicPr>
          <p:cNvPr id="1026" name="Picture 2" descr="Attēlu rezultāti vaicājumam “it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844" y="3991501"/>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600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Paldies par uzmanību!</a:t>
            </a:r>
            <a:endParaRPr lang="lv-LV" dirty="0"/>
          </a:p>
        </p:txBody>
      </p:sp>
      <p:sp>
        <p:nvSpPr>
          <p:cNvPr id="3" name="Subtitle 2"/>
          <p:cNvSpPr>
            <a:spLocks noGrp="1"/>
          </p:cNvSpPr>
          <p:nvPr>
            <p:ph type="subTitle" idx="1"/>
          </p:nvPr>
        </p:nvSpPr>
        <p:spPr/>
        <p:txBody>
          <a:bodyPr/>
          <a:lstStyle/>
          <a:p>
            <a:endParaRPr lang="lv-LV"/>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33807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lv-LV" dirty="0" smtClean="0"/>
              <a:t>LLU informācijas sistēmās studējošajiem</a:t>
            </a:r>
            <a:endParaRPr lang="lv-LV" dirty="0"/>
          </a:p>
        </p:txBody>
      </p:sp>
      <p:sp>
        <p:nvSpPr>
          <p:cNvPr id="3" name="Content Placeholder 2"/>
          <p:cNvSpPr>
            <a:spLocks noGrp="1"/>
          </p:cNvSpPr>
          <p:nvPr>
            <p:ph idx="1"/>
          </p:nvPr>
        </p:nvSpPr>
        <p:spPr>
          <a:xfrm>
            <a:off x="677334" y="1741714"/>
            <a:ext cx="9330266" cy="4773385"/>
          </a:xfrm>
        </p:spPr>
        <p:txBody>
          <a:bodyPr>
            <a:normAutofit/>
          </a:bodyPr>
          <a:lstStyle/>
          <a:p>
            <a:r>
              <a:rPr lang="lv-LV" sz="2400" dirty="0" smtClean="0"/>
              <a:t>Noslēdzot Studiju līgumu studentiem tiek nodrošināta piekļuve pie:</a:t>
            </a:r>
          </a:p>
          <a:p>
            <a:pPr marL="914400" lvl="1" indent="-457200">
              <a:buFont typeface="+mj-lt"/>
              <a:buAutoNum type="arabicPeriod"/>
            </a:pPr>
            <a:r>
              <a:rPr lang="lv-LV" sz="2000" dirty="0" smtClean="0"/>
              <a:t>LLU Informatīvās sistēmas (LLU IS – </a:t>
            </a:r>
            <a:r>
              <a:rPr lang="lv-LV" sz="2000" dirty="0" err="1" smtClean="0"/>
              <a:t>lais.llu.lv</a:t>
            </a:r>
            <a:r>
              <a:rPr lang="lv-LV" sz="2000" dirty="0" smtClean="0"/>
              <a:t>/</a:t>
            </a:r>
            <a:r>
              <a:rPr lang="lv-LV" sz="2000" dirty="0" err="1" smtClean="0"/>
              <a:t>luis</a:t>
            </a:r>
            <a:r>
              <a:rPr lang="lv-LV" sz="2000" dirty="0" smtClean="0"/>
              <a:t>);</a:t>
            </a:r>
          </a:p>
          <a:p>
            <a:pPr marL="914400" lvl="1" indent="-457200">
              <a:buFont typeface="+mj-lt"/>
              <a:buAutoNum type="arabicPeriod"/>
            </a:pPr>
            <a:r>
              <a:rPr lang="lv-LV" sz="2000" dirty="0" smtClean="0"/>
              <a:t>E-studiju sistēmas (</a:t>
            </a:r>
            <a:r>
              <a:rPr lang="lv-LV" sz="2000" dirty="0" err="1" smtClean="0"/>
              <a:t>estudijas.llu.lv</a:t>
            </a:r>
            <a:r>
              <a:rPr lang="lv-LV" sz="2000" dirty="0" smtClean="0"/>
              <a:t>);</a:t>
            </a:r>
          </a:p>
          <a:p>
            <a:pPr marL="914400" lvl="1" indent="-457200">
              <a:buFont typeface="+mj-lt"/>
              <a:buAutoNum type="arabicPeriod"/>
            </a:pPr>
            <a:r>
              <a:rPr lang="lv-LV" sz="2000" dirty="0" smtClean="0"/>
              <a:t>E-pasta (</a:t>
            </a:r>
            <a:r>
              <a:rPr lang="lv-LV" sz="2000" dirty="0" err="1" smtClean="0"/>
              <a:t>webmail.llu.lv</a:t>
            </a:r>
            <a:r>
              <a:rPr lang="lv-LV" sz="2000" dirty="0" smtClean="0"/>
              <a:t>);</a:t>
            </a:r>
          </a:p>
          <a:p>
            <a:pPr marL="914400" lvl="1" indent="-457200">
              <a:buFont typeface="+mj-lt"/>
              <a:buAutoNum type="arabicPeriod"/>
            </a:pPr>
            <a:r>
              <a:rPr lang="lv-LV" sz="2000" dirty="0" smtClean="0"/>
              <a:t>LLU iekštīkla (Mans LLU – </a:t>
            </a:r>
            <a:r>
              <a:rPr lang="lv-LV" sz="2000" dirty="0" err="1" smtClean="0"/>
              <a:t>mans.llu.lv</a:t>
            </a:r>
            <a:r>
              <a:rPr lang="lv-LV" sz="2000" dirty="0" smtClean="0"/>
              <a:t>);</a:t>
            </a:r>
          </a:p>
          <a:p>
            <a:pPr marL="914400" lvl="1" indent="-457200">
              <a:buFont typeface="+mj-lt"/>
              <a:buAutoNum type="arabicPeriod"/>
            </a:pPr>
            <a:r>
              <a:rPr lang="lv-LV" sz="2000" dirty="0" smtClean="0"/>
              <a:t>Bezvadu interneta LLU ēkās un dienestu viesnīcās;</a:t>
            </a:r>
          </a:p>
          <a:p>
            <a:pPr marL="914400" lvl="1" indent="-457200">
              <a:buFont typeface="+mj-lt"/>
              <a:buAutoNum type="arabicPeriod"/>
            </a:pPr>
            <a:r>
              <a:rPr lang="lv-LV" sz="2000" dirty="0" smtClean="0"/>
              <a:t>LLU Fundamentālās bibliotēkas abonētajām e-grāmatu un  e-žurnālu datu bāzēs ārpus LLU tīkla (</a:t>
            </a:r>
            <a:r>
              <a:rPr lang="lv-LV" sz="2000" dirty="0" err="1" smtClean="0"/>
              <a:t>EZproxy</a:t>
            </a:r>
            <a:r>
              <a:rPr lang="lv-LV" sz="2000" dirty="0" smtClean="0"/>
              <a:t>);</a:t>
            </a:r>
          </a:p>
          <a:p>
            <a:pPr marL="914400" lvl="1" indent="-457200">
              <a:buFont typeface="+mj-lt"/>
              <a:buAutoNum type="arabicPeriod"/>
            </a:pPr>
            <a:r>
              <a:rPr lang="lv-LV" sz="2000" dirty="0" smtClean="0"/>
              <a:t>LLU Fundamentālās bibliotēkas meklētājprogrammai PRIMO DISCOVERY.</a:t>
            </a:r>
          </a:p>
          <a:p>
            <a:pPr lvl="1"/>
            <a:endParaRPr lang="lv-LV"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255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lstStyle/>
          <a:p>
            <a:r>
              <a:rPr lang="lv-LV" dirty="0" smtClean="0"/>
              <a:t>Piekļuves informācija</a:t>
            </a:r>
            <a:endParaRPr lang="lv-LV" dirty="0"/>
          </a:p>
        </p:txBody>
      </p:sp>
      <p:sp>
        <p:nvSpPr>
          <p:cNvPr id="3" name="Content Placeholder 2"/>
          <p:cNvSpPr>
            <a:spLocks noGrp="1"/>
          </p:cNvSpPr>
          <p:nvPr>
            <p:ph idx="1"/>
          </p:nvPr>
        </p:nvSpPr>
        <p:spPr>
          <a:xfrm>
            <a:off x="677334" y="1600201"/>
            <a:ext cx="8596668" cy="4441162"/>
          </a:xfrm>
        </p:spPr>
        <p:txBody>
          <a:bodyPr>
            <a:normAutofit/>
          </a:bodyPr>
          <a:lstStyle/>
          <a:p>
            <a:r>
              <a:rPr lang="lv-LV" sz="2400" dirty="0" smtClean="0"/>
              <a:t>Piekļuves informācija tika </a:t>
            </a:r>
            <a:r>
              <a:rPr lang="lv-LV" sz="2400" dirty="0"/>
              <a:t>izsniegta parakstot Studiju līgumu (lietotājvārds un parole</a:t>
            </a:r>
            <a:r>
              <a:rPr lang="lv-LV" sz="2400" dirty="0" smtClean="0"/>
              <a:t>);</a:t>
            </a:r>
          </a:p>
          <a:p>
            <a:r>
              <a:rPr lang="lv-LV" sz="2400" dirty="0" smtClean="0"/>
              <a:t>Pirms informācijas sistēmu lietošanas nepieciešams:</a:t>
            </a:r>
          </a:p>
          <a:p>
            <a:pPr lvl="1">
              <a:buFont typeface="Wingdings" panose="05000000000000000000" pitchFamily="2" charset="2"/>
              <a:buChar char="q"/>
            </a:pPr>
            <a:r>
              <a:rPr lang="lv-LV" sz="2000" dirty="0" smtClean="0"/>
              <a:t>Autorizēties </a:t>
            </a:r>
            <a:r>
              <a:rPr lang="lv-LV" sz="2000" dirty="0"/>
              <a:t>LLU IS </a:t>
            </a:r>
            <a:r>
              <a:rPr lang="lv-LV" sz="2000" dirty="0" smtClean="0"/>
              <a:t>(http://lais.llu.lv/lluis);</a:t>
            </a:r>
          </a:p>
          <a:p>
            <a:pPr lvl="1">
              <a:buFont typeface="Wingdings" panose="05000000000000000000" pitchFamily="2" charset="2"/>
              <a:buChar char="q"/>
            </a:pPr>
            <a:r>
              <a:rPr lang="lv-LV" sz="2000" dirty="0" smtClean="0"/>
              <a:t>Nomainīt sākotnējo paroli uz </a:t>
            </a:r>
            <a:r>
              <a:rPr lang="lv-LV" sz="2000" dirty="0"/>
              <a:t>drošu (vismaz 9 simbolu paroli</a:t>
            </a:r>
            <a:r>
              <a:rPr lang="lv-LV" sz="2000" dirty="0" smtClean="0"/>
              <a:t>);</a:t>
            </a:r>
          </a:p>
          <a:p>
            <a:pPr lvl="1">
              <a:buFont typeface="Wingdings" panose="05000000000000000000" pitchFamily="2" charset="2"/>
              <a:buChar char="q"/>
            </a:pPr>
            <a:r>
              <a:rPr lang="lv-LV" sz="2000" dirty="0" smtClean="0"/>
              <a:t>Jāiepazīstas ar IT lietošanas noteikumiem;</a:t>
            </a:r>
          </a:p>
          <a:p>
            <a:pPr marL="0" indent="0">
              <a:buNone/>
            </a:pPr>
            <a:endParaRPr lang="lv-LV" dirty="0"/>
          </a:p>
          <a:p>
            <a:pPr marL="0" indent="0" algn="ctr">
              <a:buNone/>
            </a:pPr>
            <a:r>
              <a:rPr lang="lv-LV" sz="2400" b="1" u="sng" dirty="0" smtClean="0">
                <a:solidFill>
                  <a:srgbClr val="FF0000"/>
                </a:solidFill>
              </a:rPr>
              <a:t>IEVĒRĪBAI!</a:t>
            </a:r>
          </a:p>
          <a:p>
            <a:pPr marL="0" indent="0" algn="ctr">
              <a:buNone/>
            </a:pPr>
            <a:r>
              <a:rPr lang="lv-LV" sz="2400" dirty="0" smtClean="0">
                <a:solidFill>
                  <a:srgbClr val="FF0000"/>
                </a:solidFill>
              </a:rPr>
              <a:t>Piekļuves informācija ir viena un tā pati visām informācijas sistēmām. Parole tiek mainīta tikai caur LLU IS.</a:t>
            </a:r>
            <a:endParaRPr lang="lv-LV" sz="2400"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8" name="Picture 7"/>
          <p:cNvPicPr>
            <a:picLocks noChangeAspect="1"/>
          </p:cNvPicPr>
          <p:nvPr/>
        </p:nvPicPr>
        <p:blipFill>
          <a:blip r:embed="rId3"/>
          <a:stretch>
            <a:fillRect/>
          </a:stretch>
        </p:blipFill>
        <p:spPr>
          <a:xfrm>
            <a:off x="8590662" y="1719606"/>
            <a:ext cx="3481363" cy="3481363"/>
          </a:xfrm>
          <a:prstGeom prst="rect">
            <a:avLst/>
          </a:prstGeom>
        </p:spPr>
      </p:pic>
    </p:spTree>
    <p:extLst>
      <p:ext uri="{BB962C8B-B14F-4D97-AF65-F5344CB8AC3E}">
        <p14:creationId xmlns:p14="http://schemas.microsoft.com/office/powerpoint/2010/main" val="3389812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1" y="389250"/>
            <a:ext cx="10185399" cy="516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46100" y="313051"/>
            <a:ext cx="10439400" cy="4108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p:cNvSpPr txBox="1"/>
          <p:nvPr/>
        </p:nvSpPr>
        <p:spPr>
          <a:xfrm>
            <a:off x="1605303" y="5647372"/>
            <a:ext cx="8275297" cy="707886"/>
          </a:xfrm>
          <a:prstGeom prst="rect">
            <a:avLst/>
          </a:prstGeom>
          <a:noFill/>
        </p:spPr>
        <p:txBody>
          <a:bodyPr wrap="square" rtlCol="0">
            <a:spAutoFit/>
          </a:bodyPr>
          <a:lstStyle/>
          <a:p>
            <a:r>
              <a:rPr lang="lv-LV" sz="2000" dirty="0" smtClean="0">
                <a:solidFill>
                  <a:srgbClr val="FF0000"/>
                </a:solidFill>
              </a:rPr>
              <a:t>Nezinot adresi, informācijas sistēmām ir iespējams piekļūt caur </a:t>
            </a:r>
          </a:p>
          <a:p>
            <a:pPr algn="ctr"/>
            <a:r>
              <a:rPr lang="lv-LV" sz="2000" dirty="0" smtClean="0">
                <a:solidFill>
                  <a:srgbClr val="FF0000"/>
                </a:solidFill>
              </a:rPr>
              <a:t>LLU portālu (</a:t>
            </a:r>
            <a:r>
              <a:rPr lang="lv-LV" sz="2000" dirty="0" err="1" smtClean="0">
                <a:solidFill>
                  <a:srgbClr val="FF0000"/>
                </a:solidFill>
              </a:rPr>
              <a:t>www.llu.lv</a:t>
            </a:r>
            <a:r>
              <a:rPr lang="lv-LV" sz="2000" dirty="0" smtClean="0">
                <a:solidFill>
                  <a:srgbClr val="FF0000"/>
                </a:solidFill>
              </a:rPr>
              <a:t>)</a:t>
            </a:r>
            <a:endParaRPr lang="lv-LV" sz="2000" dirty="0">
              <a:solidFill>
                <a:srgbClr val="FF0000"/>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7829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5286"/>
          </a:xfrm>
        </p:spPr>
        <p:txBody>
          <a:bodyPr/>
          <a:lstStyle/>
          <a:p>
            <a:r>
              <a:rPr lang="lv-LV" dirty="0" smtClean="0"/>
              <a:t>Datortīkla lietošana</a:t>
            </a:r>
            <a:endParaRPr lang="lv-LV" dirty="0"/>
          </a:p>
        </p:txBody>
      </p:sp>
      <p:sp>
        <p:nvSpPr>
          <p:cNvPr id="3" name="Content Placeholder 2"/>
          <p:cNvSpPr>
            <a:spLocks noGrp="1"/>
          </p:cNvSpPr>
          <p:nvPr>
            <p:ph idx="1"/>
          </p:nvPr>
        </p:nvSpPr>
        <p:spPr>
          <a:xfrm>
            <a:off x="626534" y="1402016"/>
            <a:ext cx="9228666" cy="5049584"/>
          </a:xfrm>
        </p:spPr>
        <p:txBody>
          <a:bodyPr>
            <a:noAutofit/>
          </a:bodyPr>
          <a:lstStyle/>
          <a:p>
            <a:r>
              <a:rPr lang="lv-LV" sz="2400" dirty="0" smtClean="0"/>
              <a:t>LLU datortīkla (interneta) pieslēgums </a:t>
            </a:r>
            <a:r>
              <a:rPr lang="lv-LV" sz="2400" dirty="0"/>
              <a:t>ir izmantojams </a:t>
            </a:r>
            <a:r>
              <a:rPr lang="lv-LV" sz="2400" dirty="0" smtClean="0"/>
              <a:t>tikai:</a:t>
            </a:r>
          </a:p>
          <a:p>
            <a:pPr lvl="1">
              <a:buFont typeface="Wingdings" panose="05000000000000000000" pitchFamily="2" charset="2"/>
              <a:buChar char="q"/>
            </a:pPr>
            <a:r>
              <a:rPr lang="lv-LV" sz="2000" dirty="0" smtClean="0"/>
              <a:t>izglītības vajadzībām;</a:t>
            </a:r>
          </a:p>
          <a:p>
            <a:pPr lvl="1">
              <a:buFont typeface="Wingdings" panose="05000000000000000000" pitchFamily="2" charset="2"/>
              <a:buChar char="q"/>
            </a:pPr>
            <a:r>
              <a:rPr lang="lv-LV" sz="2000" dirty="0"/>
              <a:t>pētnieciskai darbībai;</a:t>
            </a:r>
          </a:p>
          <a:p>
            <a:pPr lvl="1">
              <a:buFont typeface="Wingdings" panose="05000000000000000000" pitchFamily="2" charset="2"/>
              <a:buChar char="q"/>
            </a:pPr>
            <a:r>
              <a:rPr lang="lv-LV" sz="2000" dirty="0" smtClean="0"/>
              <a:t>LLU </a:t>
            </a:r>
            <a:r>
              <a:rPr lang="lv-LV" sz="2000" dirty="0"/>
              <a:t>administrēšanas un citiem </a:t>
            </a:r>
            <a:r>
              <a:rPr lang="lv-LV" sz="2000" dirty="0" smtClean="0"/>
              <a:t>akadēmiskiem mērķiem;</a:t>
            </a:r>
            <a:endParaRPr lang="lv-LV" sz="2000" dirty="0"/>
          </a:p>
          <a:p>
            <a:r>
              <a:rPr lang="lv-LV" sz="2400" dirty="0" smtClean="0"/>
              <a:t>Datortīkla pieslēgumu </a:t>
            </a:r>
            <a:r>
              <a:rPr lang="lv-LV" sz="2400" dirty="0"/>
              <a:t>nedrīkst izmantot tādu darbību veikšanai, kas ir krimināli </a:t>
            </a:r>
            <a:r>
              <a:rPr lang="lv-LV" sz="2400" dirty="0" smtClean="0"/>
              <a:t>sodāmas </a:t>
            </a:r>
            <a:r>
              <a:rPr lang="lv-LV" sz="2400" dirty="0"/>
              <a:t>vai pretrunā ar Interneta tīkla ētiku, </a:t>
            </a:r>
            <a:r>
              <a:rPr lang="lv-LV" sz="2400" dirty="0" smtClean="0"/>
              <a:t>t.sk.:</a:t>
            </a:r>
          </a:p>
          <a:p>
            <a:pPr lvl="1">
              <a:buFont typeface="Wingdings" panose="05000000000000000000" pitchFamily="2" charset="2"/>
              <a:buChar char="q"/>
            </a:pPr>
            <a:r>
              <a:rPr lang="lv-LV" sz="2000" dirty="0" smtClean="0"/>
              <a:t>pornogrāfijas</a:t>
            </a:r>
            <a:r>
              <a:rPr lang="lv-LV" sz="2000" dirty="0"/>
              <a:t>, </a:t>
            </a:r>
            <a:r>
              <a:rPr lang="lv-LV" sz="2000" dirty="0" smtClean="0"/>
              <a:t>datorvīrusu</a:t>
            </a:r>
            <a:r>
              <a:rPr lang="lv-LV" sz="2000" dirty="0"/>
              <a:t>, </a:t>
            </a:r>
            <a:r>
              <a:rPr lang="lv-LV" sz="2000" dirty="0" smtClean="0"/>
              <a:t>nelicenzētu </a:t>
            </a:r>
            <a:r>
              <a:rPr lang="lv-LV" sz="2000" dirty="0"/>
              <a:t>programmproduktu </a:t>
            </a:r>
            <a:r>
              <a:rPr lang="lv-LV" sz="2000" dirty="0" smtClean="0"/>
              <a:t>vai </a:t>
            </a:r>
            <a:r>
              <a:rPr lang="lv-LV" sz="2000" dirty="0"/>
              <a:t>citu, ar autortiesībām aizsargātu </a:t>
            </a:r>
            <a:r>
              <a:rPr lang="lv-LV" sz="2000" dirty="0" smtClean="0"/>
              <a:t>materiālu izplatīšanai;</a:t>
            </a:r>
          </a:p>
          <a:p>
            <a:pPr lvl="1">
              <a:buFont typeface="Wingdings" panose="05000000000000000000" pitchFamily="2" charset="2"/>
              <a:buChar char="q"/>
            </a:pPr>
            <a:r>
              <a:rPr lang="lv-LV" sz="2000" dirty="0" smtClean="0"/>
              <a:t>komerciāla </a:t>
            </a:r>
            <a:r>
              <a:rPr lang="lv-LV" sz="2000" dirty="0"/>
              <a:t>vai ķēdes (SPAM) </a:t>
            </a:r>
            <a:r>
              <a:rPr lang="lv-LV" sz="2000" dirty="0" smtClean="0"/>
              <a:t>E-pasta izsūtīšanai;</a:t>
            </a:r>
          </a:p>
          <a:p>
            <a:pPr lvl="1">
              <a:buFont typeface="Wingdings" panose="05000000000000000000" pitchFamily="2" charset="2"/>
              <a:buChar char="q"/>
            </a:pPr>
            <a:r>
              <a:rPr lang="lv-LV" sz="2000" dirty="0"/>
              <a:t>v</a:t>
            </a:r>
            <a:r>
              <a:rPr lang="lv-LV" sz="2000" dirty="0" smtClean="0"/>
              <a:t>eikt paroļu minēšanu un citas kaitnieciskas darbības, kas vērstas pret informācijas sistēmu drošību.</a:t>
            </a:r>
            <a:endParaRPr lang="lv-LV" sz="2000" dirty="0"/>
          </a:p>
          <a:p>
            <a:endParaRPr lang="lv-LV"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121218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lv-LV" dirty="0" smtClean="0"/>
              <a:t>Lietotāja atbildība</a:t>
            </a:r>
            <a:endParaRPr lang="lv-LV" dirty="0"/>
          </a:p>
        </p:txBody>
      </p:sp>
      <p:sp>
        <p:nvSpPr>
          <p:cNvPr id="3" name="Content Placeholder 2"/>
          <p:cNvSpPr>
            <a:spLocks noGrp="1"/>
          </p:cNvSpPr>
          <p:nvPr>
            <p:ph idx="1"/>
          </p:nvPr>
        </p:nvSpPr>
        <p:spPr>
          <a:xfrm>
            <a:off x="677334" y="1511301"/>
            <a:ext cx="9495366" cy="3746499"/>
          </a:xfrm>
        </p:spPr>
        <p:txBody>
          <a:bodyPr/>
          <a:lstStyle/>
          <a:p>
            <a:r>
              <a:rPr lang="lv-LV" sz="2000" dirty="0" smtClean="0"/>
              <a:t>Neizpaust savu paroli citām personām;</a:t>
            </a:r>
          </a:p>
          <a:p>
            <a:r>
              <a:rPr lang="lv-LV" sz="2000" dirty="0" smtClean="0"/>
              <a:t>Par darbībām, kas tiek veiktas, izmantojot studentam piešķirto lietotājvārdu un paroli;</a:t>
            </a:r>
          </a:p>
          <a:p>
            <a:r>
              <a:rPr lang="lv-LV" sz="2000" dirty="0" smtClean="0"/>
              <a:t>Ievērot LLU IT resursu lietošanas noteikumus;</a:t>
            </a:r>
          </a:p>
          <a:p>
            <a:r>
              <a:rPr lang="lv-LV" sz="2000" dirty="0"/>
              <a:t>Uzturēt kārtībā savu </a:t>
            </a:r>
            <a:r>
              <a:rPr lang="lv-LV" sz="2000" dirty="0" smtClean="0"/>
              <a:t>datoru:</a:t>
            </a:r>
          </a:p>
          <a:p>
            <a:pPr lvl="1">
              <a:buFont typeface="Wingdings" panose="05000000000000000000" pitchFamily="2" charset="2"/>
              <a:buChar char="q"/>
            </a:pPr>
            <a:r>
              <a:rPr lang="lv-LV" sz="1800" dirty="0" smtClean="0"/>
              <a:t>regulāri atjaunināt operētājsistēmu un programmatūru;</a:t>
            </a:r>
            <a:endParaRPr lang="lv-LV" sz="1800" dirty="0"/>
          </a:p>
          <a:p>
            <a:pPr lvl="1">
              <a:buFont typeface="Wingdings" panose="05000000000000000000" pitchFamily="2" charset="2"/>
              <a:buChar char="q"/>
            </a:pPr>
            <a:r>
              <a:rPr lang="lv-LV" sz="1800" dirty="0"/>
              <a:t>u</a:t>
            </a:r>
            <a:r>
              <a:rPr lang="lv-LV" sz="1800" dirty="0" smtClean="0"/>
              <a:t>zstādīt pretvīrusu programmatūru;</a:t>
            </a:r>
          </a:p>
          <a:p>
            <a:pPr lvl="1">
              <a:buFont typeface="Wingdings" panose="05000000000000000000" pitchFamily="2" charset="2"/>
              <a:buChar char="q"/>
            </a:pPr>
            <a:r>
              <a:rPr lang="lv-LV" sz="1800" dirty="0"/>
              <a:t>n</a:t>
            </a:r>
            <a:r>
              <a:rPr lang="lv-LV" sz="1800" dirty="0" smtClean="0"/>
              <a:t>euzstādīt nezināmas izcelsmes programmatūru;</a:t>
            </a:r>
            <a:endParaRPr lang="lv-LV" sz="1800" dirty="0"/>
          </a:p>
          <a:p>
            <a:pPr lvl="1"/>
            <a:endParaRPr lang="lv-LV" dirty="0"/>
          </a:p>
          <a:p>
            <a:pPr marL="0" indent="0">
              <a:buNone/>
            </a:pPr>
            <a:endParaRPr lang="lv-LV"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621493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p>
            <a:r>
              <a:rPr lang="lv-LV" dirty="0" smtClean="0"/>
              <a:t>Par pārkāpumiem	</a:t>
            </a:r>
            <a:endParaRPr lang="lv-LV" dirty="0"/>
          </a:p>
        </p:txBody>
      </p:sp>
      <p:sp>
        <p:nvSpPr>
          <p:cNvPr id="3" name="Content Placeholder 2"/>
          <p:cNvSpPr>
            <a:spLocks noGrp="1"/>
          </p:cNvSpPr>
          <p:nvPr>
            <p:ph idx="1"/>
          </p:nvPr>
        </p:nvSpPr>
        <p:spPr>
          <a:xfrm>
            <a:off x="677334" y="1587500"/>
            <a:ext cx="9203266" cy="4686300"/>
          </a:xfrm>
        </p:spPr>
        <p:txBody>
          <a:bodyPr>
            <a:normAutofit/>
          </a:bodyPr>
          <a:lstStyle/>
          <a:p>
            <a:r>
              <a:rPr lang="lv-LV" sz="2400" dirty="0" smtClean="0"/>
              <a:t>Pārkāpumu gadījumā:</a:t>
            </a:r>
          </a:p>
          <a:p>
            <a:pPr lvl="1">
              <a:buFont typeface="Wingdings" panose="05000000000000000000" pitchFamily="2" charset="2"/>
              <a:buChar char="q"/>
            </a:pPr>
            <a:r>
              <a:rPr lang="lv-LV" sz="2000" dirty="0" smtClean="0"/>
              <a:t>Studentam tiek bloķēta vai ierobežota piekļuve pie LLU informācijas sistēmām;</a:t>
            </a:r>
          </a:p>
          <a:p>
            <a:pPr lvl="1">
              <a:buFont typeface="Wingdings" panose="05000000000000000000" pitchFamily="2" charset="2"/>
              <a:buChar char="q"/>
            </a:pPr>
            <a:r>
              <a:rPr lang="lv-LV" sz="2000" dirty="0" smtClean="0"/>
              <a:t>LLU atbildīgās personas sazinās ar konkrēto studentu;</a:t>
            </a:r>
          </a:p>
          <a:p>
            <a:pPr lvl="1">
              <a:buFont typeface="Wingdings" panose="05000000000000000000" pitchFamily="2" charset="2"/>
              <a:buChar char="q"/>
            </a:pPr>
            <a:r>
              <a:rPr lang="lv-LV" sz="2000" dirty="0" smtClean="0"/>
              <a:t>Var tikt rosināta studentu eksmatrikulācija vai citas procesuālas darbības atbilstoši normatīvajiem aktiem;</a:t>
            </a:r>
          </a:p>
          <a:p>
            <a:pPr>
              <a:buFont typeface="Wingdings" panose="05000000000000000000" pitchFamily="2" charset="2"/>
              <a:buChar char="q"/>
            </a:pPr>
            <a:endParaRPr lang="lv-LV" sz="2400" dirty="0"/>
          </a:p>
          <a:p>
            <a:pPr marL="0" indent="0">
              <a:buNone/>
            </a:pPr>
            <a:endParaRPr lang="lv-LV" sz="24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172174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LLU bezvadu tīkls</a:t>
            </a:r>
            <a:endParaRPr lang="lv-LV" dirty="0"/>
          </a:p>
        </p:txBody>
      </p:sp>
      <p:sp>
        <p:nvSpPr>
          <p:cNvPr id="3" name="Content Placeholder 2"/>
          <p:cNvSpPr>
            <a:spLocks noGrp="1"/>
          </p:cNvSpPr>
          <p:nvPr>
            <p:ph idx="1"/>
          </p:nvPr>
        </p:nvSpPr>
        <p:spPr>
          <a:xfrm>
            <a:off x="677334" y="1574801"/>
            <a:ext cx="8596668" cy="4466562"/>
          </a:xfrm>
        </p:spPr>
        <p:txBody>
          <a:bodyPr>
            <a:noAutofit/>
          </a:bodyPr>
          <a:lstStyle/>
          <a:p>
            <a:r>
              <a:rPr lang="lv-LV" sz="2400" dirty="0" smtClean="0"/>
              <a:t>Pieejams visās LLU fakultātēs un dienesta viesnīcās (izņēmums 4. dienesta viesnīcas – tikai vada internets)</a:t>
            </a:r>
          </a:p>
          <a:p>
            <a:r>
              <a:rPr lang="lv-LV" sz="2400" u="sng" dirty="0" smtClean="0"/>
              <a:t>LLU Bezvadu tīkla nosaukumi:</a:t>
            </a:r>
          </a:p>
          <a:p>
            <a:pPr lvl="1">
              <a:buFont typeface="Wingdings" panose="05000000000000000000" pitchFamily="2" charset="2"/>
              <a:buChar char="q"/>
            </a:pPr>
            <a:r>
              <a:rPr lang="lv-LV" sz="2000" dirty="0" err="1" smtClean="0"/>
              <a:t>Lite</a:t>
            </a:r>
            <a:endParaRPr lang="lv-LV" sz="2000" dirty="0"/>
          </a:p>
          <a:p>
            <a:pPr lvl="1">
              <a:buFont typeface="Wingdings" panose="05000000000000000000" pitchFamily="2" charset="2"/>
              <a:buChar char="q"/>
            </a:pPr>
            <a:r>
              <a:rPr lang="lv-LV" sz="2000" dirty="0" err="1" smtClean="0"/>
              <a:t>Edu_Guest</a:t>
            </a:r>
            <a:endParaRPr lang="lv-LV" sz="2000" dirty="0" smtClean="0"/>
          </a:p>
          <a:p>
            <a:pPr lvl="1">
              <a:buFont typeface="Wingdings" panose="05000000000000000000" pitchFamily="2" charset="2"/>
              <a:buChar char="q"/>
            </a:pPr>
            <a:r>
              <a:rPr lang="lv-LV" sz="2000" dirty="0" err="1" smtClean="0"/>
              <a:t>Eduroam</a:t>
            </a:r>
            <a:endParaRPr lang="lv-LV" sz="2000" dirty="0" smtClean="0"/>
          </a:p>
          <a:p>
            <a:endParaRPr lang="lv-LV" sz="2400" dirty="0"/>
          </a:p>
          <a:p>
            <a:endParaRPr lang="lv-LV" sz="2400" dirty="0" smtClean="0"/>
          </a:p>
          <a:p>
            <a:pPr marL="0" indent="0">
              <a:buNone/>
            </a:pPr>
            <a:r>
              <a:rPr lang="lv-LV" sz="2000" b="1" dirty="0" smtClean="0"/>
              <a:t>Pieslēgšanās pamācības: </a:t>
            </a:r>
            <a:r>
              <a:rPr lang="lv-LV" sz="2000" dirty="0" smtClean="0">
                <a:hlinkClick r:id="rId3"/>
              </a:rPr>
              <a:t>https://www.llu.lv/llu-informativa-sistema</a:t>
            </a:r>
            <a:endParaRPr lang="lv-LV"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902" y="-9728"/>
            <a:ext cx="3065826" cy="229937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Picture 6"/>
          <p:cNvPicPr>
            <a:picLocks noChangeAspect="1"/>
          </p:cNvPicPr>
          <p:nvPr/>
        </p:nvPicPr>
        <p:blipFill>
          <a:blip r:embed="rId5"/>
          <a:stretch>
            <a:fillRect/>
          </a:stretch>
        </p:blipFill>
        <p:spPr>
          <a:xfrm>
            <a:off x="9458828" y="4129103"/>
            <a:ext cx="2733172" cy="2733172"/>
          </a:xfrm>
          <a:prstGeom prst="rect">
            <a:avLst/>
          </a:prstGeom>
        </p:spPr>
      </p:pic>
    </p:spTree>
    <p:extLst>
      <p:ext uri="{BB962C8B-B14F-4D97-AF65-F5344CB8AC3E}">
        <p14:creationId xmlns:p14="http://schemas.microsoft.com/office/powerpoint/2010/main" val="38241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Bezvadu tīkla kanāli 2,4 GHz </a:t>
            </a:r>
            <a:endParaRPr lang="lv-LV" dirty="0"/>
          </a:p>
        </p:txBody>
      </p:sp>
      <p:sp>
        <p:nvSpPr>
          <p:cNvPr id="3" name="Content Placeholder 2"/>
          <p:cNvSpPr>
            <a:spLocks noGrp="1"/>
          </p:cNvSpPr>
          <p:nvPr>
            <p:ph idx="1"/>
          </p:nvPr>
        </p:nvSpPr>
        <p:spPr>
          <a:xfrm>
            <a:off x="677334" y="1397001"/>
            <a:ext cx="9419166" cy="4352262"/>
          </a:xfrm>
        </p:spPr>
        <p:txBody>
          <a:bodyPr>
            <a:normAutofit/>
          </a:bodyPr>
          <a:lstStyle/>
          <a:p>
            <a:r>
              <a:rPr lang="lv-LV" sz="2400" dirty="0" smtClean="0"/>
              <a:t>LLU  dienesta viesnīcās izmanto </a:t>
            </a:r>
            <a:r>
              <a:rPr lang="lv-LV" sz="3200" b="1" dirty="0" smtClean="0">
                <a:solidFill>
                  <a:srgbClr val="FF0000"/>
                </a:solidFill>
              </a:rPr>
              <a:t>3, 5, 8, 13</a:t>
            </a:r>
            <a:r>
              <a:rPr lang="lv-LV" sz="3200" b="1" dirty="0" smtClean="0"/>
              <a:t> </a:t>
            </a:r>
            <a:r>
              <a:rPr lang="lv-LV" sz="2400" dirty="0" smtClean="0"/>
              <a:t>kanālus</a:t>
            </a:r>
          </a:p>
          <a:p>
            <a:r>
              <a:rPr lang="lv-LV" sz="2400" dirty="0" smtClean="0"/>
              <a:t>Studentiem savās bezvadu ierīcēs nepieciešams izmantot </a:t>
            </a:r>
            <a:r>
              <a:rPr lang="lv-LV" sz="3200" b="1" dirty="0" smtClean="0">
                <a:solidFill>
                  <a:srgbClr val="00B0F0"/>
                </a:solidFill>
              </a:rPr>
              <a:t>1 </a:t>
            </a:r>
            <a:r>
              <a:rPr lang="lv-LV" sz="2400" dirty="0" smtClean="0">
                <a:solidFill>
                  <a:schemeClr val="tx1"/>
                </a:solidFill>
              </a:rPr>
              <a:t>vai</a:t>
            </a:r>
            <a:r>
              <a:rPr lang="lv-LV" sz="3200" b="1" dirty="0" smtClean="0">
                <a:solidFill>
                  <a:srgbClr val="00B0F0"/>
                </a:solidFill>
              </a:rPr>
              <a:t> 11 </a:t>
            </a:r>
            <a:r>
              <a:rPr lang="lv-LV" sz="2400" dirty="0" smtClean="0"/>
              <a:t>kanālu</a:t>
            </a:r>
            <a:endParaRPr lang="lv-LV"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144"/>
            <a:ext cx="11523809" cy="243809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007079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26662</TotalTime>
  <Words>929</Words>
  <Application>Microsoft Office PowerPoint</Application>
  <PresentationFormat>Widescreen</PresentationFormat>
  <Paragraphs>116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LLU informācijas sistēmu resursu lietošanas instrukcija</vt:lpstr>
      <vt:lpstr>LLU informācijas sistēmās studējošajiem</vt:lpstr>
      <vt:lpstr>Piekļuves informācija</vt:lpstr>
      <vt:lpstr>PowerPoint Presentation</vt:lpstr>
      <vt:lpstr>Datortīkla lietošana</vt:lpstr>
      <vt:lpstr>Lietotāja atbildība</vt:lpstr>
      <vt:lpstr>Par pārkāpumiem </vt:lpstr>
      <vt:lpstr>LLU bezvadu tīkls</vt:lpstr>
      <vt:lpstr>Bezvadu tīkla kanāli 2,4 GHz </vt:lpstr>
      <vt:lpstr>Problēma</vt:lpstr>
      <vt:lpstr>Labā prakse</vt:lpstr>
      <vt:lpstr>Bezvadu tīkls 5 GHz </vt:lpstr>
      <vt:lpstr>Kur griezties pēc palīdzības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LLU datortīkla lietošanas instrukcija</dc:title>
  <dc:creator>Aigars</dc:creator>
  <cp:lastModifiedBy>HP Inc.</cp:lastModifiedBy>
  <cp:revision>83</cp:revision>
  <cp:lastPrinted>2017-08-21T11:30:18Z</cp:lastPrinted>
  <dcterms:created xsi:type="dcterms:W3CDTF">2017-08-10T09:26:23Z</dcterms:created>
  <dcterms:modified xsi:type="dcterms:W3CDTF">2019-08-26T06:03:08Z</dcterms:modified>
</cp:coreProperties>
</file>